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5"/>
  </p:notesMasterIdLst>
  <p:handoutMasterIdLst>
    <p:handoutMasterId r:id="rId26"/>
  </p:handoutMasterIdLst>
  <p:sldIdLst>
    <p:sldId id="275" r:id="rId3"/>
    <p:sldId id="270" r:id="rId4"/>
    <p:sldId id="299" r:id="rId5"/>
    <p:sldId id="287" r:id="rId6"/>
    <p:sldId id="300" r:id="rId7"/>
    <p:sldId id="293" r:id="rId8"/>
    <p:sldId id="301" r:id="rId9"/>
    <p:sldId id="286" r:id="rId10"/>
    <p:sldId id="302" r:id="rId11"/>
    <p:sldId id="291" r:id="rId12"/>
    <p:sldId id="292" r:id="rId13"/>
    <p:sldId id="273" r:id="rId14"/>
    <p:sldId id="303" r:id="rId15"/>
    <p:sldId id="264" r:id="rId16"/>
    <p:sldId id="304" r:id="rId17"/>
    <p:sldId id="305" r:id="rId18"/>
    <p:sldId id="306" r:id="rId19"/>
    <p:sldId id="282" r:id="rId20"/>
    <p:sldId id="307" r:id="rId21"/>
    <p:sldId id="294" r:id="rId22"/>
    <p:sldId id="308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C314"/>
    <a:srgbClr val="949C16"/>
    <a:srgbClr val="F89807"/>
    <a:srgbClr val="BA2615"/>
    <a:srgbClr val="EFC12C"/>
    <a:srgbClr val="D5F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 autoAdjust="0"/>
    <p:restoredTop sz="94569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2064" y="176"/>
      </p:cViewPr>
      <p:guideLst>
        <p:guide orient="horz" pos="2148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1772816"/>
            <a:ext cx="4094212" cy="29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426297"/>
            <a:ext cx="4038600" cy="16998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2360173"/>
            <a:ext cx="3036565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132447"/>
            <a:ext cx="6400800" cy="30479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6536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5696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94" y="569652"/>
            <a:ext cx="4094212" cy="2984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3901767"/>
            <a:ext cx="6400800" cy="94099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4849606"/>
            <a:ext cx="64008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1329895"/>
            <a:ext cx="5965438" cy="1985292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pic>
        <p:nvPicPr>
          <p:cNvPr id="4" name="Picture 3" descr="ITMO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550" cy="9359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6" y="3429000"/>
            <a:ext cx="5965825" cy="220345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1236509"/>
            <a:ext cx="2713244" cy="2192491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MO_logo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3" y="524530"/>
            <a:ext cx="2267634" cy="16531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680371"/>
            <a:ext cx="8229600" cy="82731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3716939"/>
            <a:ext cx="8229600" cy="7921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273934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6273934" cy="37979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  <p:pic>
        <p:nvPicPr>
          <p:cNvPr id="3" name="Picture 2" descr="слога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42" y="5076407"/>
            <a:ext cx="2412864" cy="17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6582"/>
            <a:ext cx="4038600" cy="377958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46582"/>
            <a:ext cx="5018388" cy="39240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234632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4384675"/>
            <a:ext cx="3027362" cy="1885950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663"/>
            <a:ext cx="8229600" cy="827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8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234632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0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8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4432115"/>
            <a:ext cx="2588883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0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8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5" y="386556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0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8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5" y="5963683"/>
            <a:ext cx="2589213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247518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439283"/>
            <a:ext cx="465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91396"/>
          </a:xfrm>
          <a:prstGeom prst="rect">
            <a:avLst/>
          </a:prstGeom>
          <a:solidFill>
            <a:srgbClr val="0230A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Picture 5" descr="ITMO_logo3.png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/>
        </p:blipFill>
        <p:spPr>
          <a:xfrm>
            <a:off x="0" y="-52065"/>
            <a:ext cx="3322163" cy="905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82296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9930"/>
            <a:ext cx="82296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55121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victor.a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7349" y="6395378"/>
            <a:ext cx="6400800" cy="304798"/>
          </a:xfrm>
        </p:spPr>
        <p:txBody>
          <a:bodyPr>
            <a:noAutofit/>
          </a:bodyPr>
          <a:lstStyle/>
          <a:p>
            <a:r>
              <a:rPr lang="ru-RU" sz="1600" dirty="0"/>
              <a:t>Кафедра Компьютерных технологий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2213" y="3241924"/>
            <a:ext cx="7079672" cy="1462261"/>
          </a:xfrm>
        </p:spPr>
        <p:txBody>
          <a:bodyPr>
            <a:noAutofit/>
          </a:bodyPr>
          <a:lstStyle/>
          <a:p>
            <a:r>
              <a:rPr lang="ru-RU" sz="2400" dirty="0"/>
              <a:t>Обнаружение проблем производительности в программах на языке программирования </a:t>
            </a:r>
            <a:r>
              <a:rPr lang="ru-RU" sz="2400" dirty="0" err="1"/>
              <a:t>Kotlin</a:t>
            </a:r>
            <a:r>
              <a:rPr lang="ru-RU" sz="2400" dirty="0"/>
              <a:t> с использованием статического анализа кода</a:t>
            </a:r>
            <a:endParaRPr lang="en-US" sz="2400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472273" y="4558202"/>
            <a:ext cx="8510953" cy="17082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Петухов Виктор, гр. </a:t>
            </a:r>
            <a:r>
              <a:rPr lang="en-GB" sz="1800" dirty="0"/>
              <a:t>M4238</a:t>
            </a:r>
            <a:endParaRPr lang="ru-RU" sz="1800" dirty="0"/>
          </a:p>
          <a:p>
            <a:r>
              <a:rPr lang="ru-RU" sz="1800" b="1" dirty="0"/>
              <a:t>Руководитель:</a:t>
            </a:r>
            <a:r>
              <a:rPr lang="ru-RU" sz="1800" dirty="0"/>
              <a:t> Фильченков А. А., к. ф-м. н., доц. каф. КТ</a:t>
            </a:r>
          </a:p>
          <a:p>
            <a:r>
              <a:rPr lang="ru-RU" sz="1800" b="1" dirty="0"/>
              <a:t>Рецензент:</a:t>
            </a:r>
            <a:r>
              <a:rPr lang="ru-RU" sz="1800" dirty="0"/>
              <a:t> </a:t>
            </a:r>
            <a:r>
              <a:rPr lang="ru-RU" sz="1800" dirty="0" err="1"/>
              <a:t>Брыксин</a:t>
            </a:r>
            <a:r>
              <a:rPr lang="ru-RU" sz="1800" dirty="0"/>
              <a:t> Т.А., к.т.н., доц. каф. системного программирования СПбГУ</a:t>
            </a:r>
          </a:p>
          <a:p>
            <a:r>
              <a:rPr lang="ru-RU" sz="1800" b="1" dirty="0"/>
              <a:t>Консультант:</a:t>
            </a:r>
            <a:r>
              <a:rPr lang="ru-RU" sz="1800" dirty="0"/>
              <a:t> Поваров Н.И., аналитик, ООО «</a:t>
            </a:r>
            <a:r>
              <a:rPr lang="ru-RU" sz="1800" dirty="0" err="1"/>
              <a:t>Интеллиджей</a:t>
            </a:r>
            <a:r>
              <a:rPr lang="ru-RU" sz="1800" dirty="0"/>
              <a:t> ЛАБС»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9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7"/>
            <a:ext cx="8087360" cy="2986844"/>
          </a:xfrm>
        </p:spPr>
        <p:txBody>
          <a:bodyPr>
            <a:normAutofit/>
          </a:bodyPr>
          <a:lstStyle/>
          <a:p>
            <a:r>
              <a:rPr lang="ru-RU" dirty="0"/>
              <a:t>Было разработано решение, выполняющее следующие задачи:</a:t>
            </a:r>
          </a:p>
          <a:p>
            <a:pPr lvl="1"/>
            <a:r>
              <a:rPr lang="ru-RU" dirty="0"/>
              <a:t>Сбор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с </a:t>
            </a:r>
            <a:r>
              <a:rPr lang="en-US" dirty="0"/>
              <a:t>GitHub</a:t>
            </a:r>
            <a:r>
              <a:rPr lang="ru-RU" dirty="0"/>
              <a:t>;</a:t>
            </a:r>
          </a:p>
          <a:p>
            <a:pPr lvl="1"/>
            <a:r>
              <a:rPr lang="ru-RU" dirty="0"/>
              <a:t>Получение дерева разбора и списка </a:t>
            </a:r>
            <a:r>
              <a:rPr lang="en-US" dirty="0"/>
              <a:t>JVM </a:t>
            </a:r>
            <a:r>
              <a:rPr lang="ru-RU" dirty="0"/>
              <a:t>инструкций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Векторизация кода путем его разложения на </a:t>
            </a:r>
            <a:r>
              <a:rPr lang="ru-RU" dirty="0" err="1"/>
              <a:t>униграммы</a:t>
            </a:r>
            <a:r>
              <a:rPr lang="ru-RU" dirty="0"/>
              <a:t>, биграммы и триграммы;</a:t>
            </a:r>
          </a:p>
          <a:p>
            <a:pPr lvl="1"/>
            <a:r>
              <a:rPr lang="ru-RU" dirty="0"/>
              <a:t>Обнаружение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10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200" y="5454858"/>
            <a:ext cx="6827520" cy="1187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 выходе — список файлов с исходным кодом и байт-кодом, помеченных как аномалии (с численной оценкой </a:t>
            </a:r>
            <a:r>
              <a:rPr lang="ru-RU" dirty="0" err="1"/>
              <a:t>аномальности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сбор данных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ru-RU" dirty="0"/>
              <a:t>Было собрано </a:t>
            </a:r>
            <a:r>
              <a:rPr lang="ru-RU" b="1" dirty="0"/>
              <a:t>930</a:t>
            </a:r>
            <a:r>
              <a:rPr lang="en-GB" b="1" dirty="0"/>
              <a:t> </a:t>
            </a:r>
            <a:r>
              <a:rPr lang="ru-RU" b="1" dirty="0"/>
              <a:t>тыс.</a:t>
            </a:r>
            <a:r>
              <a:rPr lang="ru-RU" dirty="0"/>
              <a:t> файлов с исходным кодом на </a:t>
            </a:r>
            <a:r>
              <a:rPr lang="en-GB" dirty="0" err="1"/>
              <a:t>Kotlin</a:t>
            </a:r>
            <a:endParaRPr lang="ru-RU" dirty="0"/>
          </a:p>
          <a:p>
            <a:endParaRPr lang="ru-RU" dirty="0"/>
          </a:p>
          <a:p>
            <a:r>
              <a:rPr lang="ru-RU" dirty="0"/>
              <a:t>Было собрано </a:t>
            </a:r>
            <a:r>
              <a:rPr lang="ru-RU" b="1" dirty="0"/>
              <a:t>63 тыс. </a:t>
            </a:r>
            <a:r>
              <a:rPr lang="ru-RU" dirty="0"/>
              <a:t>файлов с </a:t>
            </a:r>
            <a:r>
              <a:rPr lang="en-GB" dirty="0"/>
              <a:t>JVM</a:t>
            </a:r>
            <a:r>
              <a:rPr lang="ru-RU" dirty="0"/>
              <a:t> байт-кодом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11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факторизация кода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i="1" dirty="0">
                  <a:latin typeface="Cambria Math" charset="0"/>
                </a:endParaRP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ru-RU" sz="1600" dirty="0"/>
                  <a:t> — учёт связей только типа «родитель-ребенок»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charset="0"/>
                      </a:rPr>
                      <m:t>тип</m:t>
                    </m:r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ru-RU" sz="1600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ru-RU" sz="1600" dirty="0"/>
                  <a:t> — учёт произвольных связей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ru-RU" sz="1600" dirty="0"/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𝑑𝑖𝑠𝑡𝑎𝑛</m:t>
                    </m:r>
                    <m:r>
                      <a:rPr lang="en-US" sz="1600" b="0" i="1" smtClean="0">
                        <a:latin typeface="Cambria Math" charset="0"/>
                      </a:rPr>
                      <m:t>𝑐𝑒</m:t>
                    </m:r>
                  </m:oMath>
                </a14:m>
                <a:r>
                  <a:rPr lang="en-US" sz="1600" dirty="0"/>
                  <a:t> — </a:t>
                </a:r>
                <a:r>
                  <a:rPr lang="ru-RU" sz="1600" dirty="0"/>
                  <a:t>максимальное расстояние между двумя узлами в </a:t>
                </a:r>
                <a:r>
                  <a:rPr lang="en-US" sz="1600" dirty="0"/>
                  <a:t>n-</a:t>
                </a:r>
                <a:r>
                  <a:rPr lang="ru-RU" sz="1600" dirty="0"/>
                  <a:t>грамме (плавающее окно)</a:t>
                </a:r>
              </a:p>
              <a:p>
                <a:pPr marL="342900" lvl="1" indent="-342900">
                  <a:buSzPct val="100000"/>
                  <a:buBlip>
                    <a:blip r:embed="rId2"/>
                  </a:buBlip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2155" y="4822803"/>
                <a:ext cx="6022485" cy="19898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1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2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2</a:t>
                          </a:r>
                          <a:endParaRPr lang="ru-RU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𝑑𝑖𝑠𝑡𝑎𝑛𝑐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тип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1600" b="0" dirty="0"/>
                        </a:p>
                        <a:p>
                          <a:pPr marL="0" marR="0" lvl="1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aseline="-25000" dirty="0"/>
                            <a:t>Вариант 3</a:t>
                          </a:r>
                          <a:endParaRPr lang="ru-RU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/>
                            <a:t>Дерево </a:t>
                          </a:r>
                          <a:r>
                            <a:rPr lang="ru-RU" baseline="0" dirty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61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180 тыс.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111 тыс.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994488"/>
                  </p:ext>
                </p:extLst>
              </p:nvPr>
            </p:nvGraphicFramePr>
            <p:xfrm>
              <a:off x="457200" y="2734577"/>
              <a:ext cx="8368144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112776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538" r="-20062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538" r="-101899" b="-73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538" r="-1258" b="-7365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dirty="0" smtClean="0"/>
                            <a:t>Дерево </a:t>
                          </a:r>
                          <a:r>
                            <a:rPr lang="ru-RU" baseline="0" dirty="0" smtClean="0"/>
                            <a:t>разбора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4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61 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180 </a:t>
                          </a:r>
                          <a:r>
                            <a:rPr lang="ru-RU" dirty="0" smtClean="0"/>
                            <a:t>тыс.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111 тыс.</a:t>
                          </a:r>
                          <a:endParaRPr lang="ru-RU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57200" y="2382173"/>
            <a:ext cx="700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1. Количество извлеченных </a:t>
            </a:r>
            <a:r>
              <a:rPr lang="en-US" dirty="0"/>
              <a:t>n</a:t>
            </a:r>
            <a:r>
              <a:rPr lang="ru-RU" dirty="0"/>
              <a:t>-грамм для разных параметров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5100" y="2380502"/>
            <a:ext cx="400110" cy="139180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Параметры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525494"/>
            <a:ext cx="230305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68862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4366135"/>
          </a:xfrm>
        </p:spPr>
        <p:txBody>
          <a:bodyPr>
            <a:normAutofit fontScale="92500"/>
          </a:bodyPr>
          <a:lstStyle/>
          <a:p>
            <a:r>
              <a:rPr lang="ru-RU" dirty="0"/>
              <a:t>Из предложенных методов в связи с ресурсными ограничениями удалось использовать лишь </a:t>
            </a:r>
            <a:r>
              <a:rPr lang="ru-RU" dirty="0" err="1"/>
              <a:t>автоэнкодер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 результатам его работы были вычислены ошибки восстановления — евклидовы расстояния между входными и выходными векторами</a:t>
            </a:r>
          </a:p>
          <a:p>
            <a:endParaRPr lang="ru-RU" dirty="0"/>
          </a:p>
          <a:p>
            <a:r>
              <a:rPr lang="ru-RU" dirty="0"/>
              <a:t>Данные расстояния трактовались как оценки </a:t>
            </a:r>
            <a:r>
              <a:rPr lang="ru-RU" dirty="0" err="1"/>
              <a:t>аномальности</a:t>
            </a:r>
            <a:endParaRPr lang="ru-RU" dirty="0"/>
          </a:p>
          <a:p>
            <a:endParaRPr lang="ru-RU" dirty="0"/>
          </a:p>
          <a:p>
            <a:r>
              <a:rPr lang="ru-RU" dirty="0"/>
              <a:t>Аномалиями считались примеры с оценками, отклоняющимися от среднего более чем на 3 СКО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8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Эксперимент: поиск аномалий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1" y="90905"/>
            <a:ext cx="4656032" cy="588038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10/20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66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320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5429235"/>
                  </p:ext>
                </p:extLst>
              </p:nvPr>
            </p:nvGraphicFramePr>
            <p:xfrm>
              <a:off x="457200" y="2253952"/>
              <a:ext cx="8368144" cy="1251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350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338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320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68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2736060" y="2118965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549585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45878"/>
            <a:ext cx="8059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2. Количество полученных аномалий для разных параметров с набором данных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849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712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680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513346"/>
                  </p:ext>
                </p:extLst>
              </p:nvPr>
            </p:nvGraphicFramePr>
            <p:xfrm>
              <a:off x="457200" y="3907902"/>
              <a:ext cx="8368144" cy="1263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3019" t="-9474" r="-20062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4494" t="-9474" r="-101899" b="-13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2390" t="-9474" r="-1258" b="-13052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600" dirty="0" smtClean="0"/>
                            <a:t>751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712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680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491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58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55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86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276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5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5120">
                    <a:tc>
                      <a:txBody>
                        <a:bodyPr/>
                        <a:lstStyle/>
                        <a:p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=0.25</m:t>
                                </m:r>
                              </m:oMath>
                            </m:oMathPara>
                          </a14:m>
                          <a:endParaRPr lang="en-US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𝑑𝑖𝑚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ru-RU" sz="1600" b="0" i="1" dirty="0">
                            <a:latin typeface="Cambria Math" charset="0"/>
                          </a:endParaRPr>
                        </a:p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набор данных</m:t>
                                </m:r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ru-RU" sz="1600" b="0" i="1" smtClean="0">
                                    <a:latin typeface="Cambria Math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Дерево-разбора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1306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2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/>
                            <a:t>Байт-код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120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415"/>
                  </p:ext>
                </p:extLst>
              </p:nvPr>
            </p:nvGraphicFramePr>
            <p:xfrm>
              <a:off x="457200" y="5537200"/>
              <a:ext cx="8368144" cy="124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230"/>
                    <a:gridCol w="1938646"/>
                    <a:gridCol w="1927618"/>
                    <a:gridCol w="193565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ru-RU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3019" t="-9474" r="-20062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4494" t="-9474" r="-101899" b="-1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2390" t="-9474" r="-1258" b="-129474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Дерево-разбора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 smtClean="0"/>
                            <a:t>1505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1351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1306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600" dirty="0" smtClean="0"/>
                            <a:t>Байт-код</a:t>
                          </a:r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126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 smtClean="0"/>
                            <a:t>120</a:t>
                          </a:r>
                          <a:endParaRPr lang="ru-RU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478538" y="3614743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3. Количество полученных аномалий для разных параметров с набором данных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538" y="5238794"/>
            <a:ext cx="8106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4. Количество полученных аномалий для разных параметров с набором данных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4207718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5843540"/>
            <a:ext cx="164592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Тип исходных 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6060" y="3767228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6060" y="5409524"/>
            <a:ext cx="369332" cy="714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Пар-</a:t>
            </a:r>
            <a:r>
              <a:rPr lang="ru-RU" sz="1200" b="1" dirty="0" err="1">
                <a:solidFill>
                  <a:schemeClr val="bg1"/>
                </a:solidFill>
              </a:rPr>
              <a:t>ры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Сравнение результатов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2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4168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41676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8718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54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97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5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6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1200" b="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157623"/>
                  </p:ext>
                </p:extLst>
              </p:nvPr>
            </p:nvGraphicFramePr>
            <p:xfrm>
              <a:off x="457204" y="2366609"/>
              <a:ext cx="8368140" cy="39257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/>
                    <a:gridCol w="812800"/>
                    <a:gridCol w="792480"/>
                    <a:gridCol w="741680"/>
                    <a:gridCol w="772160"/>
                    <a:gridCol w="762000"/>
                    <a:gridCol w="762000"/>
                    <a:gridCol w="741680"/>
                    <a:gridCol w="741676"/>
                    <a:gridCol w="687184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Набор аномалий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3233" t="-1333" r="-74360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000" t="-1333" r="-660769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26230" t="-1333" r="-604098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5512" t="-1333" r="-480315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15200" t="-1333" r="-3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5200" t="-1333" r="-288000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35246" t="-1333" r="-195082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42975" t="-1333" r="-96694" b="-8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16814" t="-1333" r="-3540" b="-808000"/>
                          </a:stretch>
                        </a:blipFill>
                      </a:tcPr>
                    </a:tc>
                  </a:tr>
                  <a:tr h="3697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124590" r="-440000" b="-8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428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389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356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1150</a:t>
                          </a:r>
                          <a:r>
                            <a:rPr lang="ru-RU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998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955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217460" r="-440000" b="-76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412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372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340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1160</a:t>
                          </a: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</a:t>
                          </a:r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1105 / 59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965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312500" r="-440000" b="-6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28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390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1180</a:t>
                          </a:r>
                          <a:r>
                            <a:rPr lang="en-US" sz="1100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1026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58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0" dirty="0" smtClean="0">
                              <a:solidFill>
                                <a:srgbClr val="C00000"/>
                              </a:solidFill>
                            </a:rPr>
                            <a:t>970</a:t>
                          </a:r>
                          <a:r>
                            <a:rPr lang="en-US" sz="1100" b="0" dirty="0" smtClean="0">
                              <a:solidFill>
                                <a:srgbClr val="C00000"/>
                              </a:solidFill>
                            </a:rPr>
                            <a:t> / 61</a:t>
                          </a:r>
                          <a:endParaRPr lang="ru-RU" sz="11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40000" r="-440000" b="-5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725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65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542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498462" r="-440000" b="-4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780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64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631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59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582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48333" r="-440000" b="-3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815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68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660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58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614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4165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660294" r="-440000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</a:t>
                          </a:r>
                          <a:r>
                            <a:rPr lang="en-US" sz="1100" baseline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29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6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3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9 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783333" r="-44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2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7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40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86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84" t="-925397" r="-440000" b="-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16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0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b="1" dirty="0" smtClean="0">
                              <a:solidFill>
                                <a:srgbClr val="FF0000"/>
                              </a:solidFill>
                            </a:rPr>
                            <a:t>190</a:t>
                          </a:r>
                          <a:r>
                            <a:rPr lang="en-US" sz="1100" b="1" dirty="0" smtClean="0">
                              <a:solidFill>
                                <a:srgbClr val="FF0000"/>
                              </a:solidFill>
                            </a:rPr>
                            <a:t> / 6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10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/ 1</a:t>
                          </a:r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457200" y="2016439"/>
            <a:ext cx="844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Таблица 5. Количество новых обнаруженных аномалий по результатам разных экспериментов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номер набора данных,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/>
                  <a:t> — номер набора параметров запуска </a:t>
                </a:r>
                <a:r>
                  <a:rPr lang="ru-RU" dirty="0" err="1"/>
                  <a:t>автоэнкодера</a:t>
                </a:r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388694"/>
                <a:ext cx="869696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3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918960" cy="827311"/>
          </a:xfrm>
        </p:spPr>
        <p:txBody>
          <a:bodyPr>
            <a:normAutofit/>
          </a:bodyPr>
          <a:lstStyle/>
          <a:p>
            <a:r>
              <a:rPr lang="ru-RU" dirty="0"/>
              <a:t>Классификация аномалий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Из результатов всех экспериментов были отобраны все уникальные аномалии, получено:</a:t>
            </a:r>
          </a:p>
          <a:p>
            <a:pPr lvl="1"/>
            <a:r>
              <a:rPr lang="ru-RU" b="1" dirty="0"/>
              <a:t>1587</a:t>
            </a:r>
            <a:r>
              <a:rPr lang="ru-RU" dirty="0"/>
              <a:t> аномалий по дереву разбора</a:t>
            </a:r>
          </a:p>
          <a:p>
            <a:pPr lvl="1"/>
            <a:r>
              <a:rPr lang="ru-RU" b="1" dirty="0"/>
              <a:t>139</a:t>
            </a:r>
            <a:r>
              <a:rPr lang="ru-RU" dirty="0"/>
              <a:t> аномалий по байт-коду</a:t>
            </a:r>
          </a:p>
          <a:p>
            <a:endParaRPr lang="ru-RU" dirty="0"/>
          </a:p>
          <a:p>
            <a:r>
              <a:rPr lang="ru-RU" dirty="0"/>
              <a:t>Было отобрано </a:t>
            </a:r>
            <a:r>
              <a:rPr lang="ru-RU" b="1" dirty="0"/>
              <a:t>513</a:t>
            </a:r>
            <a:r>
              <a:rPr lang="ru-RU" dirty="0"/>
              <a:t> наиболее показательных аномалий (удалены аномалии одного вида и дубликаты)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67734"/>
            <a:ext cx="4656032" cy="643466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6406259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ru-RU" baseline="30000" dirty="0"/>
              <a:t> </a:t>
            </a:r>
            <a:r>
              <a:rPr lang="en-US" dirty="0">
                <a:hlinkClick r:id="rId2"/>
              </a:rPr>
              <a:t>http://victor.am</a:t>
            </a:r>
            <a:r>
              <a:rPr lang="en-US" dirty="0"/>
              <a:t> — </a:t>
            </a:r>
            <a:r>
              <a:rPr lang="ru-RU" dirty="0"/>
              <a:t>список всех классов и аномалий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5141264"/>
            <a:ext cx="6177281" cy="1183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Из полученных аномалий было выделено </a:t>
            </a:r>
            <a:r>
              <a:rPr lang="ru-RU" b="1" dirty="0"/>
              <a:t>30</a:t>
            </a:r>
            <a:r>
              <a:rPr lang="ru-RU" dirty="0"/>
              <a:t> классов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ru-RU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Сбор экспертных оценок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572" y="2063820"/>
            <a:ext cx="8613428" cy="4394171"/>
          </a:xfrm>
        </p:spPr>
        <p:txBody>
          <a:bodyPr>
            <a:normAutofit/>
          </a:bodyPr>
          <a:lstStyle/>
          <a:p>
            <a:r>
              <a:rPr lang="ru-RU" sz="1600" dirty="0"/>
              <a:t>По полученным аномалиям и классам были собраны экспертные оценки от разработчиков компилятора </a:t>
            </a:r>
            <a:r>
              <a:rPr lang="en-US" sz="1600" dirty="0" err="1"/>
              <a:t>Kotlin</a:t>
            </a:r>
            <a:endParaRPr lang="en-US" sz="1600" dirty="0"/>
          </a:p>
          <a:p>
            <a:r>
              <a:rPr lang="ru-RU" sz="1600" dirty="0"/>
              <a:t>Аномалии с оценками 4 и 5 были включены в тесты производительности компилятора</a:t>
            </a:r>
            <a:endParaRPr lang="ru-R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930A92-0BCD-F54B-BA3C-955AD22C7A09}"/>
              </a:ext>
            </a:extLst>
          </p:cNvPr>
          <p:cNvSpPr txBox="1">
            <a:spLocks/>
          </p:cNvSpPr>
          <p:nvPr/>
        </p:nvSpPr>
        <p:spPr>
          <a:xfrm>
            <a:off x="6050148" y="3183699"/>
            <a:ext cx="3452599" cy="207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Среднее по классам — </a:t>
            </a:r>
            <a:r>
              <a:rPr lang="ru-RU" sz="1400" b="1" dirty="0"/>
              <a:t>2</a:t>
            </a:r>
            <a:r>
              <a:rPr lang="en-GB" sz="1400" b="1" dirty="0"/>
              <a:t>.462</a:t>
            </a:r>
            <a:endParaRPr lang="ru-RU" sz="1400" b="1" dirty="0"/>
          </a:p>
          <a:p>
            <a:r>
              <a:rPr lang="ru-RU" sz="1400" dirty="0"/>
              <a:t>Среднее по аномалиям — </a:t>
            </a:r>
            <a:r>
              <a:rPr lang="ru-RU" sz="1400" b="1" dirty="0"/>
              <a:t>2</a:t>
            </a:r>
            <a:r>
              <a:rPr lang="en-GB" sz="1400" b="1" dirty="0"/>
              <a:t>.786</a:t>
            </a:r>
          </a:p>
          <a:p>
            <a:pPr lvl="1"/>
            <a:r>
              <a:rPr lang="ru-RU" sz="1400" dirty="0"/>
              <a:t>По </a:t>
            </a:r>
            <a:r>
              <a:rPr lang="en-GB" sz="1400" dirty="0"/>
              <a:t>PSI — </a:t>
            </a:r>
            <a:r>
              <a:rPr lang="en-GB" sz="1400" b="1" dirty="0"/>
              <a:t>3.083</a:t>
            </a:r>
          </a:p>
          <a:p>
            <a:pPr lvl="1"/>
            <a:r>
              <a:rPr lang="ru-RU" sz="1400" dirty="0"/>
              <a:t>По байт-коду — </a:t>
            </a:r>
            <a:r>
              <a:rPr lang="en-GB" sz="1400" b="1" dirty="0"/>
              <a:t>2.527</a:t>
            </a:r>
            <a:endParaRPr lang="ru-RU" sz="1400" b="1" dirty="0"/>
          </a:p>
          <a:p>
            <a:endParaRPr lang="ru-RU" sz="1400" b="1" dirty="0"/>
          </a:p>
          <a:p>
            <a:r>
              <a:rPr lang="ru-RU" sz="1400" b="1" dirty="0"/>
              <a:t>12</a:t>
            </a:r>
            <a:r>
              <a:rPr lang="ru-RU" sz="1400" dirty="0"/>
              <a:t> классов с оценками 4 и 5</a:t>
            </a:r>
          </a:p>
          <a:p>
            <a:r>
              <a:rPr lang="ru-RU" sz="1400" b="1" dirty="0"/>
              <a:t>34</a:t>
            </a:r>
            <a:r>
              <a:rPr lang="ru-RU" sz="1400" dirty="0"/>
              <a:t> аномалии с оценками 4 и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9E91E-6671-A940-B42D-709E2B88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" y="3048463"/>
            <a:ext cx="5752298" cy="369403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12379-7DDC-8846-9E85-8F9EA3516788}"/>
              </a:ext>
            </a:extLst>
          </p:cNvPr>
          <p:cNvSpPr txBox="1"/>
          <p:nvPr/>
        </p:nvSpPr>
        <p:spPr>
          <a:xfrm>
            <a:off x="8055581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1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C983D4-3836-574F-9909-C28543DE391D}"/>
              </a:ext>
            </a:extLst>
          </p:cNvPr>
          <p:cNvSpPr txBox="1">
            <a:spLocks/>
          </p:cNvSpPr>
          <p:nvPr/>
        </p:nvSpPr>
        <p:spPr>
          <a:xfrm>
            <a:off x="457200" y="1236509"/>
            <a:ext cx="691896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Сравнение с похожей работой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6B5118-66D1-5743-9BE9-1AE233FC5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328176"/>
            <a:ext cx="8056881" cy="3258707"/>
          </a:xfrm>
        </p:spPr>
        <p:txBody>
          <a:bodyPr>
            <a:normAutofit/>
          </a:bodyPr>
          <a:lstStyle/>
          <a:p>
            <a:r>
              <a:rPr lang="ru-RU" dirty="0"/>
              <a:t>В похожей работе использовалось:</a:t>
            </a:r>
          </a:p>
          <a:p>
            <a:pPr lvl="1"/>
            <a:r>
              <a:rPr lang="ru-RU" dirty="0"/>
              <a:t>Векторизация путем явного извлечения признаков;</a:t>
            </a:r>
          </a:p>
          <a:p>
            <a:pPr lvl="1"/>
            <a:r>
              <a:rPr lang="en-US" dirty="0"/>
              <a:t>local outlier factor</a:t>
            </a:r>
            <a:r>
              <a:rPr lang="ru-RU" dirty="0"/>
              <a:t>, </a:t>
            </a:r>
            <a:r>
              <a:rPr lang="en-US" dirty="0"/>
              <a:t>elliptic envelope</a:t>
            </a:r>
            <a:r>
              <a:rPr lang="ru-RU" dirty="0"/>
              <a:t> и </a:t>
            </a:r>
            <a:r>
              <a:rPr lang="en-GB" dirty="0"/>
              <a:t>isolation forest.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2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614160" y="4615988"/>
            <a:ext cx="2550160" cy="2262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11/20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1271"/>
                  </p:ext>
                </p:extLst>
              </p:nvPr>
            </p:nvGraphicFramePr>
            <p:xfrm>
              <a:off x="439778" y="1169208"/>
              <a:ext cx="3881121" cy="558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3488" t="-2222" r="-193023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60000" t="-2222" r="-95294" b="-19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28571" t="-2222" r="-5195" b="-1951111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веток в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when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делегированных свойств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типовых параметров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4BC314">
                            <a:alpha val="6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Большая иерархия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rowSpan="11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en-US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if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Большой̆ набор констант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аннотации функции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цепочки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Длинные перечисления (</a:t>
                          </a:r>
                          <a:r>
                            <a:rPr lang="en-US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enum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Необычные кодовые конструкции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Сложная иерархия 𝑒𝑛𝑢𝑚-классов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аннотаций с кв. скобками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вызовов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функций на уровне файла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949C16">
                            <a:alpha val="4902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Сложная структура кода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Большое тело функции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Длинные строковые литералы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конструкций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try-catch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присваиваний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послед.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арифм</a:t>
                          </a: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. выражений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параметров у функции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EFC12C">
                            <a:alpha val="56078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01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/>
                            <a:t>Название</a:t>
                          </a:r>
                          <a:r>
                            <a:rPr lang="ru-RU" sz="1200" baseline="0" dirty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45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34151"/>
                  </p:ext>
                </p:extLst>
              </p:nvPr>
            </p:nvGraphicFramePr>
            <p:xfrm>
              <a:off x="4802049" y="917748"/>
              <a:ext cx="3881121" cy="583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7281"/>
                    <a:gridCol w="528320"/>
                    <a:gridCol w="518160"/>
                    <a:gridCol w="46736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 smtClean="0"/>
                            <a:t>Название</a:t>
                          </a:r>
                          <a:r>
                            <a:rPr lang="ru-RU" sz="1200" baseline="0" dirty="0" smtClean="0"/>
                            <a:t> класса</a:t>
                          </a:r>
                          <a:endParaRPr lang="ru-RU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48276" t="-2222" r="-190805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61176" t="-2222" r="-95294" b="-20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9870" t="-2222" r="-5195" b="-2042222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операторов !!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12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схожих фрагментов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inline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опер. конкатенации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ссылок на класс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лямбда-выражений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throw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-операторов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reified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 тип. парам.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Сложные лог. выражения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/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циклов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Большие литералы-коллекции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локальных переменных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Много вложенных функций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Большои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companion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-объект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Длинныи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̆ </a:t>
                          </a:r>
                          <a:r>
                            <a:rPr lang="ru-RU" sz="105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init</a:t>
                          </a:r>
                          <a:r>
                            <a:rPr lang="ru-RU" sz="105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-метод</a:t>
                          </a:r>
                          <a:endParaRPr lang="en-US" sz="105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</a:t>
                          </a:r>
                          <a:r>
                            <a:rPr lang="ru-RU" sz="11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null</a:t>
                          </a: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-безопасных вызовов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преобразований типов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пустых стр.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1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1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строковых литералов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Много вложенных структур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000" b="0" i="0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Код из руководств по </a:t>
                          </a:r>
                          <a:r>
                            <a:rPr lang="ru-RU" sz="1000" b="0" i="0" dirty="0" err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Kotlin</a:t>
                          </a:r>
                          <a:endParaRPr lang="en-US" sz="1000" b="0" i="0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  <a:endParaRPr lang="ru-RU" sz="105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ru-RU" sz="105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rgbClr val="BA2615">
                            <a:alpha val="4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/>
                  <a:t>— </a:t>
                </a:r>
                <a:r>
                  <a:rPr lang="ru-RU" sz="1200" dirty="0"/>
                  <a:t>настоящая работа,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ru-RU" sz="1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200" dirty="0"/>
                  <a:t> — похожая работа,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ru-RU" sz="1200" i="1" dirty="0"/>
                  <a:t> </a:t>
                </a:r>
                <a:r>
                  <a:rPr lang="ru-RU" sz="1200" dirty="0"/>
                  <a:t>— оценка</a:t>
                </a:r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3" y="841409"/>
                <a:ext cx="4108497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46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2778365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Производительность в разработке ПО — одно из важнейших нефункциональных требований</a:t>
            </a:r>
          </a:p>
          <a:p>
            <a:endParaRPr lang="ru-RU" dirty="0"/>
          </a:p>
          <a:p>
            <a:r>
              <a:rPr lang="ru-RU" dirty="0"/>
              <a:t>Часть проблем производительности может заключаться в компиляторе языка — неоптимальной </a:t>
            </a:r>
            <a:r>
              <a:rPr lang="ru-RU" dirty="0" err="1"/>
              <a:t>кодогенерации</a:t>
            </a:r>
            <a:r>
              <a:rPr lang="ru-RU" dirty="0"/>
              <a:t> или проблемах в оптимизациях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57199" y="5048078"/>
            <a:ext cx="7310178" cy="2000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их обнаружения разработчики компилятора </a:t>
            </a:r>
            <a:r>
              <a:rPr lang="en-GB" dirty="0" err="1"/>
              <a:t>Kotlin</a:t>
            </a:r>
            <a:r>
              <a:rPr lang="ru-RU" dirty="0"/>
              <a:t> хотят видеть экзотические примеры использования языка (аномалии) с целью тестирования компилятора на них</a:t>
            </a:r>
          </a:p>
        </p:txBody>
      </p:sp>
    </p:spTree>
    <p:extLst>
      <p:ext uri="{BB962C8B-B14F-4D97-AF65-F5344CB8AC3E}">
        <p14:creationId xmlns:p14="http://schemas.microsoft.com/office/powerpoint/2010/main" val="29588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8613426" cy="4776009"/>
          </a:xfrm>
        </p:spPr>
        <p:txBody>
          <a:bodyPr>
            <a:normAutofit/>
          </a:bodyPr>
          <a:lstStyle/>
          <a:p>
            <a:r>
              <a:rPr lang="ru-RU" dirty="0"/>
              <a:t>Не смотря </a:t>
            </a:r>
            <a:r>
              <a:rPr lang="ru-RU"/>
              <a:t>на невысокие </a:t>
            </a:r>
            <a:r>
              <a:rPr lang="ru-RU" dirty="0"/>
              <a:t>оценки, предложенный подход оказался вполне пригоден для поиска полезных кодовых аномалий</a:t>
            </a:r>
          </a:p>
          <a:p>
            <a:endParaRPr lang="ru-RU" dirty="0"/>
          </a:p>
          <a:p>
            <a:r>
              <a:rPr lang="ru-RU" dirty="0"/>
              <a:t>Аномалии с оценками 4 и 5 были включены в тесты производительности компилятора </a:t>
            </a:r>
            <a:r>
              <a:rPr lang="en-GB" dirty="0"/>
              <a:t>Kotlin</a:t>
            </a:r>
          </a:p>
          <a:p>
            <a:endParaRPr lang="ru-RU" dirty="0"/>
          </a:p>
          <a:p>
            <a:r>
              <a:rPr lang="ru-RU" dirty="0"/>
              <a:t>Таким образом, результаты позволило внести вклад в контроль качества компилятора </a:t>
            </a:r>
            <a:r>
              <a:rPr lang="en-GB" dirty="0"/>
              <a:t>Kotlin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0</a:t>
            </a:r>
            <a:r>
              <a:rPr lang="ru-RU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1991"/>
            <a:ext cx="7193280" cy="4776009"/>
          </a:xfrm>
        </p:spPr>
        <p:txBody>
          <a:bodyPr>
            <a:normAutofit/>
          </a:bodyPr>
          <a:lstStyle/>
          <a:p>
            <a:r>
              <a:rPr lang="ru-RU" dirty="0"/>
              <a:t>Не смотря на невысокую оценку многих аномалий и классов, предложенный подход оказался вполне пригоден для поиска полезных кодовых аномалий</a:t>
            </a:r>
          </a:p>
          <a:p>
            <a:endParaRPr lang="ru-RU" dirty="0"/>
          </a:p>
          <a:p>
            <a:r>
              <a:rPr lang="ru-RU" dirty="0"/>
              <a:t>Дальнейшая работа может быть направлена:</a:t>
            </a:r>
          </a:p>
          <a:p>
            <a:pPr lvl="1"/>
            <a:r>
              <a:rPr lang="ru-RU" dirty="0"/>
              <a:t>на автоматическую классификацию для отсечения </a:t>
            </a:r>
            <a:r>
              <a:rPr lang="ru-RU" dirty="0" err="1"/>
              <a:t>неинтересующих</a:t>
            </a:r>
            <a:r>
              <a:rPr lang="ru-RU" dirty="0"/>
              <a:t> классов и фокусирования на интересующих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на объединение двух подходов к векторизации и обнаружению аномалий (в настоящей и похожей работе).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4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4783" y="55868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</a:t>
            </a:r>
            <a:r>
              <a:rPr lang="en-GB" sz="2400" dirty="0">
                <a:solidFill>
                  <a:schemeClr val="bg1"/>
                </a:solidFill>
              </a:rPr>
              <a:t>0</a:t>
            </a:r>
            <a:r>
              <a:rPr lang="ru-RU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9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716938"/>
            <a:ext cx="8229600" cy="20809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Петухов Виктор</a:t>
            </a:r>
          </a:p>
          <a:p>
            <a:pPr>
              <a:lnSpc>
                <a:spcPct val="150000"/>
              </a:lnSpc>
            </a:pPr>
            <a:r>
              <a:rPr lang="ru-RU" dirty="0"/>
              <a:t>Студент группы </a:t>
            </a:r>
            <a:r>
              <a:rPr lang="en-US" dirty="0"/>
              <a:t>M4238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Кафедра Компьютерных технологий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1371600" y="6132447"/>
            <a:ext cx="6400800" cy="3047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Санкт-Петербург,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199" y="2174150"/>
            <a:ext cx="8368145" cy="4503742"/>
          </a:xfrm>
        </p:spPr>
        <p:txBody>
          <a:bodyPr>
            <a:normAutofit/>
          </a:bodyPr>
          <a:lstStyle/>
          <a:p>
            <a:r>
              <a:rPr lang="ru-RU" dirty="0"/>
              <a:t>Аномалию сложно описать в терминах классических алгоритмов, «</a:t>
            </a:r>
            <a:r>
              <a:rPr lang="ru-RU" dirty="0" err="1"/>
              <a:t>нетипичность</a:t>
            </a:r>
            <a:r>
              <a:rPr lang="ru-RU" dirty="0"/>
              <a:t>» может быть выражена в самых разных свойствах</a:t>
            </a:r>
          </a:p>
          <a:p>
            <a:endParaRPr lang="ru-RU" dirty="0"/>
          </a:p>
          <a:p>
            <a:r>
              <a:rPr lang="ru-RU" dirty="0"/>
              <a:t>Будем решать задачу обнаружения аномалий, уже поставленную в области машинного обучения</a:t>
            </a:r>
          </a:p>
          <a:p>
            <a:endParaRPr lang="ru-RU" dirty="0"/>
          </a:p>
          <a:p>
            <a:r>
              <a:rPr lang="ru-RU" dirty="0"/>
              <a:t>Данную задачу можно разделить на две подзадачи:</a:t>
            </a:r>
          </a:p>
          <a:p>
            <a:pPr lvl="1"/>
            <a:r>
              <a:rPr lang="ru-RU" dirty="0"/>
              <a:t>факторизация кода,</a:t>
            </a:r>
          </a:p>
          <a:p>
            <a:pPr lvl="1"/>
            <a:r>
              <a:rPr lang="ru-RU" dirty="0"/>
              <a:t>поиск аномалий.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8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6898193" cy="4529823"/>
          </a:xfrm>
        </p:spPr>
        <p:txBody>
          <a:bodyPr>
            <a:normAutofit/>
          </a:bodyPr>
          <a:lstStyle/>
          <a:p>
            <a:r>
              <a:rPr lang="en-US" dirty="0"/>
              <a:t>Graph-based Mining of Multiple Object Usage Patterns</a:t>
            </a:r>
            <a:endParaRPr lang="ru-RU" dirty="0"/>
          </a:p>
          <a:p>
            <a:endParaRPr lang="ru-RU" dirty="0"/>
          </a:p>
          <a:p>
            <a:r>
              <a:rPr lang="en-US" dirty="0"/>
              <a:t>Detecting Object Usage Anomalies</a:t>
            </a:r>
            <a:endParaRPr lang="ru-RU" dirty="0"/>
          </a:p>
          <a:p>
            <a:endParaRPr lang="ru-RU" dirty="0"/>
          </a:p>
          <a:p>
            <a:r>
              <a:rPr lang="en-US" dirty="0"/>
              <a:t>A Fast Automaton-Based Method for Detecting Anomalous Program Behaviors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Детектор аномалий в программах на языке</a:t>
            </a:r>
            <a:r>
              <a:rPr lang="en-US" dirty="0"/>
              <a:t> </a:t>
            </a:r>
            <a:r>
              <a:rPr lang="en-US" dirty="0" err="1"/>
              <a:t>Kotlin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2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 исследования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437120" cy="452982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Разработать решение, позволяющее на некотором наборе исходного кода на </a:t>
            </a:r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ru-RU" dirty="0"/>
              <a:t>и байт-кода осуществлять поиск аномалий</a:t>
            </a:r>
          </a:p>
          <a:p>
            <a:endParaRPr lang="ru-RU" dirty="0"/>
          </a:p>
          <a:p>
            <a:r>
              <a:rPr lang="ru-RU" dirty="0"/>
              <a:t>Провести ряд экспериментов, направленных на получение большего числа аномалий</a:t>
            </a:r>
          </a:p>
          <a:p>
            <a:endParaRPr lang="ru-RU" dirty="0"/>
          </a:p>
          <a:p>
            <a:r>
              <a:rPr lang="ru-RU" dirty="0"/>
              <a:t>Произвести сравнение полученных результатов между собой и с результатами похожей работы</a:t>
            </a:r>
          </a:p>
          <a:p>
            <a:endParaRPr lang="ru-RU" dirty="0"/>
          </a:p>
          <a:p>
            <a:r>
              <a:rPr lang="ru-RU" dirty="0"/>
              <a:t>Получить экспертные оценки результатов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199" y="1236509"/>
            <a:ext cx="7582619" cy="827311"/>
          </a:xfrm>
        </p:spPr>
        <p:txBody>
          <a:bodyPr>
            <a:normAutofit/>
          </a:bodyPr>
          <a:lstStyle/>
          <a:p>
            <a:r>
              <a:rPr lang="ru-RU" dirty="0"/>
              <a:t>Научная новизна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8340436" cy="4331416"/>
          </a:xfrm>
        </p:spPr>
        <p:txBody>
          <a:bodyPr>
            <a:normAutofit/>
          </a:bodyPr>
          <a:lstStyle/>
          <a:p>
            <a:r>
              <a:rPr lang="mr-IN" dirty="0"/>
              <a:t>…</a:t>
            </a:r>
            <a:r>
              <a:rPr lang="ru-RU" dirty="0"/>
              <a:t>заключается в применении алгоритмов обнаружения аномалий для тестирования производительности компилятора и дальнейшего возможного обнаружения проблем в ней (путем поиска экзотических примеров использования языка)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687832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факторизация кода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328176"/>
            <a:ext cx="7823200" cy="452982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Разные подходы к извлечению признаков:</a:t>
            </a:r>
          </a:p>
          <a:p>
            <a:pPr lvl="1"/>
            <a:r>
              <a:rPr lang="ru-RU" dirty="0"/>
              <a:t>ручное извлечение,</a:t>
            </a:r>
          </a:p>
          <a:p>
            <a:pPr lvl="1"/>
            <a:r>
              <a:rPr lang="ru-RU" dirty="0" err="1"/>
              <a:t>автокодирование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использовать </a:t>
            </a:r>
            <a:r>
              <a:rPr lang="ru-RU" dirty="0" err="1"/>
              <a:t>автокодирование</a:t>
            </a:r>
            <a:r>
              <a:rPr lang="en-US" dirty="0"/>
              <a:t> </a:t>
            </a:r>
            <a:r>
              <a:rPr lang="ru-RU" dirty="0"/>
              <a:t>путем разложения на </a:t>
            </a:r>
            <a:r>
              <a:rPr lang="en-US" dirty="0"/>
              <a:t>n-</a:t>
            </a:r>
            <a:r>
              <a:rPr lang="ru-RU" dirty="0"/>
              <a:t>граммы — оно позволяет извлекать неявные признаки:</a:t>
            </a:r>
          </a:p>
          <a:p>
            <a:pPr lvl="1"/>
            <a:r>
              <a:rPr lang="ru-RU" dirty="0"/>
              <a:t>Их сложно извлекать вручную и интерпретировать человеку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Но они могут вносить существенный вклад в формирование аномалий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Произведем сравнение с ручным извлечением, используемым в похожей работе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14592" y="79023"/>
            <a:ext cx="4656032" cy="612643"/>
          </a:xfrm>
        </p:spPr>
        <p:txBody>
          <a:bodyPr/>
          <a:lstStyle/>
          <a:p>
            <a:r>
              <a:rPr lang="ru-RU" dirty="0"/>
              <a:t>Проектирование и разработка системы управления информационной базой сканера безопасности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26591"/>
            <a:ext cx="108305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2272" y="890014"/>
            <a:ext cx="100594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RkAAAA/CAYAAADUkryIAAAgAElEQVR4Xu2ddVhV2dfHP3R3qIgoKOrYLWN3B9boOHaM7Yw16tg9dmIntmMithhjdyMoAoJ05+XmeZ9zwcIAHXXw9977PPPHyD5nr73WOt+9aq+tJQiCgOan4YCGAxoOfCUOaGlA5itxVvNaDQc0HFBzQAMyGkXQcEDDga/KAQ3IfFX2al6u4YCGAxqQ0eiAhgMaDnxVDmhA5quyV/NyDQc0HNCAjEYHNBzQcOCrckADMl+Vvf/NywWVErlchkKljYG+Hjo62v8NIZpZv1MOqFDI5aRnyDExM0XnX65CAzL/koF57nGFlNB7l9jndQ5lqbr83KIWDmYGeY5MDUF5mAOClOBb/zB90kqchs5gYosy6Gp9Pr0akPl83uW9JwUVicGP2LZ4LZdk+eg5pBcNSxdET/tfaEjeW6WGoq/OAQFZfBjenssY7+XPpIUr+aViQT5XizQg89UF9u0myEgK58zW+ey9msSPXQbSqUllLPR1PqgcgqBCLs0gQ6pAR08PLUGJVCZHV98QIyMDdLU1bta3k14em0lQkhT6mK3LZ3Aq2prxs+ZSraAZ2lqfDjUakMljsv1sclQy7p/cxdLt3tjV6EC/Tq0oamPCB3VCEJClxPH4xiUu3g5AbmqLrbUBiWGhCNbFqd+gLqWcLNHAzGdL5Lt/UFBKeXbZm/mz1qGs25cZv7Ulv7H+J1s0GpD57lUhcwGSsPssnzmHS4oiDPx9CI1+yMFNElTEhYYQ8OAON27e4cyTNJr360FDkyBWHn5OuQat6Fq/KLr/I/zRLONzOCAgjQ/n8NYVbLwUSrffJtLhxxIYfKL7rQGZz+F9XntGlsrV3auYuesslX8eypD2TbAz1v34jiOokKSnExdwh/2nLxOg58q43k1JOr8Zz/upuLX6hVZlCqCt/WF3K6+xQUPPl+eAoJQRcvskS1asJda5JROHdqe4rfEnWTMakPnycvnmb0x/fotlMyZzXqs0I/4YTcNidujk6DsLiKnuyFunOHDmMqpK7ejn5sDfK1fhK7egZu1GlC/mgENB23+dwvzmDNFM+MU4IDZpkMSFcGirB9suh/Lz0D/pWKsMhjq5j81oQOaLieM/epFSwv2/N/Dn0n2U7Duacd2bYWuQy8oGpYSbR3Zz+qovVboOol4hbdbP2cSdsCSqu7eilltlihXUxGX+I8nmjWkFAaVcQsA1bxas9kReviOT+3fGxcoo1/RpQCbXrMqbA2UxAWxYOIcNj2DcjOm0K++QCysmay2CgtjwMGKT0rF3KoKVIYQHhBARn4JVYScK2NtgpKdxl/Km5L8dVYKgJDnMn60LlrI3wIhxc0bTsExB9HK0ljNp1IDMt5PVl59JUBJyeQ9zps8jsnQ3/poynOIWern3lwUBVVbPMq2XCqNSoRIVQ0tbnZl69e9fnnrNG78XDoiZyNR4ruxZx7JdJ6k9bCo9m9XESj93FrMGZL4XQb+PTlkS57etZfyyE1QZ/Cez+9XH9BMj/9/z8jW0fzsOqGTpPLt2nMnLNqJX4xem93KnSC5dJg3IfDs5ffGZZNFP2LR6McuupDBywgx613J+t65FEPjS/VU11s0XF2Xef6FKTszTWyyYsRAfnXIsnjKQms62uSrO04BM3hfv+ykUBOIenmXV4nlcUBVn4vRZ1HYye3usoEImzSAtPSPTBQLEbEFu2jqLQPIWmIhulbYeBsbGmBhoqme+V7X5bLoFFanRgexdOpv1N9IYPGM6HasVRz8XlrMGZD6b6//xgyoZT07uYuH8NSSX68Ccmb9RxCSbj6xM58ndmxw7eYGY9Az1rmNsaoqBgQGoRNh596dUKlGkpyFTKFC8Ed0RxFiNoT1V6zSkea1Sn1yQ9R9zSzP9v+aAgCw5jkt7PJi98wx1Bs5gRNuamOYiLpO3QOaVaS/uoh/hypsugLjj/msGfn8vEGRJXNyxgalrTuPcrj+LRrtjnn1XEdPbZw8zd9ZcvG/6g4EddVq1oXHNChhrKd+7aLlcjjQxgdT0dCQKBZLUZCJDA/F97MezWBWNug1l9uRh/GCT+xTm98fdf0nxv9TPTEszh2/gX5L4OY8rM1J4ePZvhi/chlnD/mwc3h57k5xP+OcpkJFEBeIfK8XaoQhOHwkqqRRyEiJCSFQZYJcvP+aG///Md0VSGAc2LmfeiSBa9BvBxA5u6GVHW0EgNeoZB9fNZ87yLfilWlCxfT+mjupHneL27y+yy3KnxMOTSoWc9NRkokKDuHfzCkf3eeOvLMzgyTPo06T4u/N9jub+rz0jCMglKYQ/D0Omb4aTc8FPsvpkKYmEhQQj5C+BSx4DckEhIeTOWcZMXMLTYs3ZN2sALpbGOUowz4CMJDqA3duPEGX9A13c61LY4sMIqVLICL9/hVOX7pK/Ul1qVS2LWS7Mthy58a0HKNJ57u/HvXu+YO9MhQrlKWRrmivLLD3sEZ4ef7HxoYLuwycytFHp9z4nqOTE+V3BY9Yslu0+Q1qBEnQZOoaxvdtT0t7sI3OJsZvMGI5KpUSWlkTwvWvsXr8fRTE3+v3eA2fz1zISpCkEP3nMnYdPSNKxomKVqpRzsX87EK3MIDwoiGfBkSjEZloqBUodAxwLO2NNIs9CIpEotRGUSuToU7xKNQropBAa9IygyBT09HTQMbWjdEkXLE0Mc8WnbypSQUCRkYzv2VNcvveCkq3bU6NUoVzFLV7SqUiO5tLhv7kaoUPHfr0papmzpfA5axStkuBHt7jyOAJBW5v8rmWoXK4k1h8r5FTJiHp8jTkjpnFOrzRr10+jWgHLHKfPGyAjiWXfjo0cupdEz0G/Ubu4HfofKVsWd9mM+HDOHzvCxVBo2b41VVwLfNW+KUq5DJlUirahIfq6n1CL8jERKNIJfnSDHUvWcFHqQJ8RQ3Cv6pyLQ4kCCQE3Wb9oOqfjrRgwdibtKzp9YCYBQS4h6PIxJkyZxe5LD3EqW5XhYyfRo3VDbI31clQScYA6YKzIIPL2GbweJlCiVlPql7B79awqI4UQ3+t4rNuMT4INE8eOpl1Fx7eBQJlB2LNHeG/ahs/J86QUKU6rn3vRsHIFrOVhnD1+kM3Hb5KRrxy93ZtQq34dHEnA99oZ1u3y4oWeA23bdcK9Vnms8iDIqI9p+J5m2/5DpLt0YGj72lgb6X/c9c/GfUEpJ/zRFfbsPUGyc11G9GiMeS5L+DOD+mJtU871TdLkGG54ezJvw16eJJnw08DfGNy9JfkNPnLuXlCS+Pwhm6aMY2d4fuZtWEg9J+sc9ScPgIyK8Cu7mL/nNLo1+zPd3U19LiLHmIygIPLRNfbuPYisTFO6Na9LPlP9HBf8uQNSw/x5ePc6cpcfqezqgrHuF2iCIPZzyUjl/NppeFxOovXQsfSo7ZozyAgKwm6eYNn0idw3Kc1vU+bR7AeHDy9NLA2XpXF17yqmzl2Mz9N0yjToypRJI2lRrShGucgQqF8uWjUKCUnpcnQNTDB7w01Vt/yMC2DJgr84HmvNnBnTqO5g+jZNggqFTMLt3UvxXObBnR8GsmHZ77iYGKEtT8Hv+gmGzduERcN+rO7TFGtLU3REYHt6k5UnrmPkWpuB9cphZWKAtrZ2nrNk5CkxeO9axeHHyQz6YxpV8hl/ejGj6G6lJ3Dv+F52X3xMrYF/0vYNMP+gkFUyYsKCOH0tkuata2Bp8PHNQ6VUEO17maVzJrDS15RRU6Yxpm3Vj+uCoCI53I9tM3/D804KQzx20L2yS46f1BcFmbdSo+8JyL7++xsgIolly5rFnAiUM3T8NGoUeB1QfDn+ZSpV/P/XaVUBeVIkJw7s51SgQPc+P1GhsB2670EntckvZkuUKgRtHfT1dN7J76tUKvVurVbe7O8QlITduMgpr9NYNe1IQ7eymOq9BJnM3ePV7yOB6Ffrf3OMIOfqpiksOh1F44Hj6FW7WCbIfCygLdJz8xjLZozD36IyI6bNp66LfY7Czkh4zoGFk5npsQNfvSLU6z2CeUN/ppKjFbncLD86R+rTK8ydt5bAgvWZN74bBd+7K6p4dmorO1et4qh5O7av+gNnIy1kKTFc91rH8EV7kNf8FZ+5/bE31CUjJZpL3sd58EKJ++AeFDbN4XR5jlzI3YDsaf43deLtv73W5bjHPqxZt5zIKn8wt0sNjN6zD2XX6fdRI1ozsc/usN7zAJKi9RjTowlmOQlImcFzvwdsPRDMgJFtsTPOYcMVFIRc92LayKFcs23BtGnikZQCauD+cB2UQHpMCN4rprLcx4+eCzzp5+aaI0NzBhlBQJoaR0xMHCky0NE3wd7eBgNBRkJsLCkyAVMrayyNBMICn/EiJhH0jbF3KExhx/yYGuiilEmIfRFM0PMw0gQdzGzzU6hQIewtTJCF3WHp6iNEWFdh9ojmmOpoqU8HpyXF8TwknAz0sLMyQZGaTFyKFBPbfBRyLICpgR5aCgkPfA5z4MQNynXuTeNKJTF59fFn7rxKaSqBN8+ydccuTt/0R9/eicbtutC6QW1cC9pjqKcLqgyePvQnIDSF8m7lKGBjjnpzV8cjFCSEPcVr21r2XH6Gm3t3OtStRkGHAlga65ISG0lQcCjRCanomlrh6OSEYz5rxE0+KTqckNBw5IbmWJjqI0mIJ1Wmwlxcv0MBzAxFt0sEmaks8gmnZqfe1C9iQrpUmcmjl2PeB3oiyMxewgvHRoyfPIQydtlqZN4jenV8xv86C6fPYO3B8+gVLUffUePp37YRTlYmuSqs+vBOKufpqa3MXn8E+3ajmPZzDQw/kPaLuXuMQ5uXsvapBYs3bKKGjTZhDy/hsXAJm88+wqrjaM7P7Y+NrkDI3bMcvXQdu7q9aV/e8fPBUIyXyKXExcWSmJyClo4OJtb5yWdujCQpmrDYFPSNzLC2sUJPlszzoCDC45LRNjDGwbkkzgVt0BeUpCbEEBz4nIiENPX4fIWcKOJoh6GOnEfH97B12ymazPagQRHzV5aW6N4rMtKIi4wgLCoJha4B5nb2ODnYv62vL5krtuFICOfYlg3cSzbnl98GUzyn2IwIMo8fsml/CENGt8oRZAR5Ctf3rWXAwEmkVaxP185dKG9jiqWDE6VKlcDe8v36IE2I5OzWhcw7eJ2fZ22k/49FvwTIKAk8v5XVazdy5H4S+Su1ZMzvvSmS7M/a+R74JJrSsXMrimndw+fqC4pUqIFJYgB+MfrU7tyDllWceH71KKu27gXHclR2seTK5VtYVmjBkF/aYPzsOMv3+6BXqx9T21RBWwS15FiunTzC36cuEhr2AhMzCwrlc8BQW45fvIoGPfrSrV4ljLVVhN8+z64Dx8CtPT0aVMHG+I14iSAn0u8uuzZs44mWLVUruKIKvcs/Fy+Qkq8CTVu1o8YPhdGXxnDm/D1ClQXp83N9iubPCogKAhnJMdw6sQeP9Vv4xy+Kwk4ulK5Sh2a/9KBtaRM2zfqL/S+0qF21JEn37hFm6kK3Pl2o52rG3YN78PBYzS1MKVq8EKVdnNGOj+BFEjTqNowONctipKvk+qbJTN98HLlTSaqUdkU7LpzQxNdjjPWy1b+8tGRmLyGsYEMmTBnKD7kAGTXoytK4f3Yfc+bO5+i1JzhXa8LgUePo0qg6loa6n27eZ6mYIE3EZ/Mq1p4NpM3Yqa96wr6567/cIWPvnOTwlqWs9Ddk4fotVNJP5MIxL3yDwnh84Rr3i7XgwMKhWKeH4XXwCDelzowb0Aybl3z4WKlDtgrn12eylCRFPWPr5o1s3elFqokTnUZO5Lf6Rbm9bzmjl3jxQ9tf6NqyFhm3D3D0bhwVqv+I6ukFToTYMWj6OGoaxuK1bguH7ydR7sfy6Ppe4nKaHSPnjKV+EQNO7lrN6jNhzPNYRgnzzIynuGFK4iO4cmwf2/afhcJu2JrEcuaFitFjx9KlVD7xAGFWVXaWVaR2mZK46bWdA75xNOk9lIYu1tncw2wWtEpKiN8jNh0IYejIltgYvXaX3meZKBJesG/VFLpP2Uk+1x9o3vBHLBIjuOIbSsVuo5jU3x1703eDztLEKM5tXcTMfZdpM2EVYxqX+QIgA8jTk3l67Tgea3cS71KPUYN6UCzjCTt3HSfMuiK1TANZt+M4Rdv0Y2jnhqiCb7J7xyFCLCvxU1UrvHdsJdC+GhOG96agMoJNqzbzRLsog3/9CYunp9h05DL53YcwvEFpEJTEhQbic/ASafIY/O6eIdamLL37D+AH3UjmzFtAUuE6/DliKM5muiQH3WXbfi+CbX9kqHttClkYvRaGUkKg7yPOXA6mjFslSrsWQEcpJSbwPocOH+P8nWBMzYzR1ZGjNHekfsv2tK1ZHgujl0Al9lxRIU2K5Nzh7Ww685C67fvgXrMClmam6Mf7MmvaYp5YV2ZY7zYI93zw9L5BoeZdGNjKDVMhjQubpjB39wUsWg1jzC8tsXp+hfWe+8ko354JvVpgZwRXN09ixqZTWLcfychOjTELfnuMfXbTVyUn+LI3i2csJ6ZoIyZNG5Y7kMkK4GbEh+KzYykLl23lcoQOpZr/wqQ/h9K6XGH0cjLLP6BS4mnwTStXcDrGjD+n/ElFcWFZPYST0zIwMDbB2NBAbSEmPf6HoztWMvealFlLV1I06jaH70bh7FqISK/lbI5wYcO6yeg/PseBi77U7jGcmk7m6kyVoFSQkZpMskIXWyszdN6MJ4kfZ0YKYcGBxAnmlHR1wkS0VF/Gk5Ry4l74c3DNcjbdkjB0yp90rFIIfx9vlq05R7spw9B5cApP78uUadeH3i3ckAVex2PmPC4V7c6fJSNZveMadYeNpbubA/7HNrP2tD+Nh0ymc2kzjm1bw7oH+qxZOh5HAy21JSxNjubyvs1M23qNMt36M6F5Sc56bWfpqTAG/zGWblUcUaSnkiTTxsrSFL2s62uU0nT8Lx9m1fknVGvVg66VC79lxYkxFZkkHakyy1dXSnnu95DV3i8Y81tLbA111VXeotutp6+vLsB81WNIUJEUfIeV4/sx55ouv/w+gbEdK5Fw5ygjp68hxKwGOzxnUb3gu5mjlyAzYcc/VB66gDW/1PwyICPuRmlRgXitW8HBZxI6DxxEcXk01+4GUrpRbSL2b2DqxtNU7PwzzSsXQxodxPkLN0mxKUv9ggr27b/KDz3GMHdQffQyEvG//4B4LQtKlSpG8rUDrDh0CdvWg5nQtJxaMZMTovH1DSXiyQ1OX75FsaZd6dmyNvovrjNxyhSiizRi0h8j+cHKgLTQe2zbe4gnplUZ1rEuha3e6NqlkpOUGEtQcCTRYaE8fRGLqZ0TVaqUwt5Yi/AAX/wCgknVNsE+f2EKF8iPS9GCmBi+3cdUJUnk0tHtrDt5h4Zdh9CxRnm1matKjebcgWPcjUhE31yP1GA/bj+JpWzHfgxxFzMLAlc3TmXh0WDc+vzBoOZlSX5wltVrthLt2orJ/duQz0SLqxunsOBoCA0GjqdPw5IkPTj31pj82XcURToPju9n1tS1KCo1Y8as3IMMiMCpIPbpPbYuX8qSnYcJ1bfDvf9vzBnai5L22YK1OaqQersm1vc8yz22EF6oAXNGd8dWTwuxR2x44BPO3wmneMVylC+WX90eQBZxH5+Dmxm2/TEjJ0zEMuw+EitX6pe35/iiCWwOdmTpjF4EH9pPRPVuDG72ukmSIjUe31vnOZ3uyIBGlTB508pTyYkP9WXj0pVclxVh+tShlLR9w40ULbmMFB6d3ceMlXvJ134YU1uWwvfUPg4nVmBsp8J4r1iMx+FbVOvYiTolHZHHh3Bk7wFu6lajZ4nn+ERYM3neQuoU0Cc66DH3guIpUr4KxUwk6u7+626r8PCYQxHDzPWLbuCs6fPwLdCc1VP7UsIMAn3v8ThSRjk3NwrqSwl4cJVTCZZ0rVcJG6PMWIpKJiHg+hGWn3pEpebd6VHd5S2QSY0K5uJJb/55HK4er6VSEBcVgc/DZFo0KKWO4Yggo2dgSMmqNWhYvx72RlmAq5ISeuMY43r25I5TY6Ys9KB9UUP8L+xj2MSlPNWryPZdi6j7nszRS5CZvOsCdX5fxPxObjlqSM4xmaxdQJGRwv0zf7N41wmcazajhKUJsXIrOjcvySWPRUz2/IdqXX6macUiqDLSiUqSYOXggO7TWyzbfp2aQycwp19NDBB9YzkqtNHVhWCfXaz0uoR9q8GMVYOM2H5ARXpcOBcO7+LvG5G06tWfFpVdibngycSZy9GtN4BJI/pSxFSX1JC7bPv7EE/MqjK8U723QUZQkRYfypVj+9l/+jbhaSBXaWFubUGzFi1pULs6Nsb6CPJ07t3y43GYnIZNq+BklxWTyWLfK5A5dZeGPw+ikXM+FEolJoYyTu7bw4VncVjnK4CFJBq/55E4t+jJoJa1sTaE61umsuhUFHX7jubXhsWJu3+W1Ws9iSnWWg0y9iZaXBNjMqeiaDZoHD1quxCbbUy+d0Amjdvee5k6bR26VVowa/angIxaoCgz0tSp4cVLlnLgzHUK1GrHjNlz6FC+YI5K884AZQZ+p/exfPtJ7Fr25Y+ONRFtQV1BQUzEC+4HJuJUzJmiDpbq3VQecZ8zh7bw69ordOjQDSdrC6q0aEZ5gwQOLpvOkotSevxUjfgYPXqOGICzpUGmdSrGVSQpBD29zx1lftqUd8HwzYvrVAqSooLx2n2Ax1I7fh3QiSKWJm+Rq45LBdxm5bxZ+OhUZkbXegQcOojVoEk0sUhk1+KFeBy9T82fOlCruIM6/f88PAFtQxMkd/dwNqMoMxcsokY+I0RrQqEU0NbVRTs9msOeK1h3F1Yun0FhEWSkqfhePMjweVso02sqszu6YayrhVKhQKkS1DdEIE3jRZAftyTmNC5bFHP9TCBQg8xVEWQeUqlFD3q4vQ0y6bFh3Lh4hmtPIjLXp5KTEB3J9YeJ1K1XGsOs7Keuvj7FylWhZg03bLKygYI0mTvHPPmp2wQc3fuxZOkcftCJ48o+D/5YuIPIwm3Zt2EKVR0+bMmIIFPj90Us/mIgo96sFMQE3mH9svmcuB+FY/k6uHftTqvytpxfNJdJB/z4afJkBjcujY6gJD4igsjIaKIe/sOK9aco3H0sfw1pjLkWpCcn8iIkHCN7O1Lvn2DHsas4tB7MoPqlsyxbgZTQhxzcspFzCfnpN7gX1R10OL5mDhO9n+I+dCKj21TFRFsgxvcS23YfJLFYUwa416GA+RtFWioZzx/dZt+eY2g7ulKxbDFkSVHcvXSC236haDtXo1H1CpjLIjl18xkmRWswvEtDnKzf7vIvgszFI9vZcOoeDX8eQBlJHJEJyRgbRLN+7XEsG/3MoK4N0Au8zuFjp5GXqk2jyqWwsC1I3OG56sxRvb5j+LWB6zsA8gpkTkfRbGAuQUYp4ZHPfmZPW4OsTDOmz/xUkMn8YEW3ac/mlUzffhaXhl2YO7IvFQuYfzLIqNKiOblnE1svhdC0TTN+cLDB1KkMBuGPuOP/AnOXclQp7YKl6IZqgSohgOtHd9F95AqcGv1Evz6/0qZuKXSSo/DZsoDflx+iWMWyDJq5ipYl82Wa+WIwNDmau1eu8SLDgHI1a1DM1uztBl2ipaKQkhgfT7pKH3t7awyy354p9kZJjuTCXg/Grz2NjVNxSpRvxuQ/OmOYEsaB5StYdymKbhPG0NWtGNooSYgI567POR4EnOdQoAHT/lpAQxcrkKUTFxWCf5oZVfLDsR3rWf/AiLVLxuBgIIJMCg/O7eWP5XtoO24pfX90RcxLiHGxyMgY0jIySAx9RmiSwA81alIinxW6ovunLupL4d6JXWy+HEz9rkNwL18wMxmR9RNjPeJmLVdmnUFTZRDq9wjPQyEM+r0V1m/EZHR09dDT030V2BckCVw7tAb3oeuoOmw6m8Z1Qiv0HlsWz2b1sXtU6j+DRcM64vCRmMy0PRepP3ops9pWyVFfcmfJZO0ispRozu5ZxaTNp7Gu3om5I3pQ1sGUiCtHmDB/NbLyrflzYDdcDZM573OWWzEmNChlyv5N6zgic2belFE0djbH79plvK/GU6tZTVwU91m77wzaFTswoYNbZvpWJefF3QusXbCWR3o/MGZiH+zCLzB35mYSKndh4qjOlLM1QQsl4XfOsN/rKHrVO9OpXmWsXsVTAKWE58+ecPVeDGUrlcG1sK3arExNiOSRWCZ/6jSXbj1CIuhTpXF7OnZ0x614IQyzdYMTMpK4fHwXK7xvUrtDT0okxxGTKMFC6xGrNtzhx98mM7i1M/eObGHuwWuYl6xC22qlKFSyMqoTS1h4MpK6v45hUJOSxN89zYrVnsQWb8XEXztQyETJxXXT1GOaDR1P73rFiMs2xsnC8G1BiunHq94snrWM6MKNmDj1M0BGKSX05j8sX7iZuzpFGDy6D00rOGP0GVfaKhND2L9zFycDM2hY1AYl+pSsU4UQ3zs89r+DtEhNOjRuTTn7LKtCEomvzyH6DVxCvv7jWTKyM06mBuoN4NzWhYxZf4LGg6cwta87Zlk7slySyvPbl7j98AnPb/hRpO9w3KsXf6cAUx1oVgdSM4Oo7wt6im7Mi3tnmPfHWE7FGfLHxsP0rmCvdqUe+Bxk2dZDGFZ3Z1zvDuTXSuTsfk/WPrZncLUEVq7aT4kuExjZrTH6Uf74bNtFSq2f6FK9INcPbmbDsSDGLF9CaUtdBFkaj694M2KBJ81HzmNwnR/Qzkji7slD+FwLolC5UuinRhNyPwiH9t1pU6d8Zv1VVuD31uEtHPNPoFGv36lV2PLjdUGvskvPGTK69cezS4o0fH320KfrZCy6jWHFmNY8O7SORRv2klCyKTPGj6ZhKaf3xudeuktzD1yl8/T1DKj1JVLYr7ETsXN54PWzeG4/im299vzcoiY2RrqopGn4Xj7BqtVbeZisIH8+AwwdK9LWvQtNSjsQ53eV9Us88LkXjYW9Ie2jks4AAA/KSURBVMZOpWjUried6pXFNOUpHmv3E2RQghljOmItprClqdw5s48ps5ZxK1JGlRIuKOQqCjTqxIiu7pRwMMtULnkad04f4MCZ21Tv8iv1yxd/u0hODDzKZUikKgwNDdDTFVtJZkbyxaKwlMQE4hKTUaKDpY0dVpbm6Ou8WycjmtiRfjfYtNqDvRceYOJclb5DfqOZXRzLpy7ghH8CDq5WmDo4gzSVK/fDqFG/OQ1tpHht3M5DpYL8ruVoWceNlEdXOHnzHgnaTrTr1YuaRmFsWbFVPcaxVGVa/FiRxEfXXo1p2+83Jv3WCqs3A7Ivs0uzlhDm+AnZpVfboIK4oDvsWLaCC1HWtOvfl5Y1SmJmoPNZ2SVBEsfV/btYvHo9oQXL0L33SNq7GhEa9ITbJ8+QUcyN1p3ccbHMAsuMSO6c8WL6Ym96LltP65KZjc9lSRFc2LWWKWdVeCwbRTk788yiTNH6kEoIfRpAwOM7bPG+R7cxw2laRgyGfsbxWNGKiw3mhOcaZt20wWvLKPLra6nrpDKSYrl97hjrNu0lUNCnmG06kfbNGD+gB5XMk7l4aDsb/j5BtK4x+toGVKrdhl97dMTZxoCA8wfx3OpF5bHLcC9pg9i2UnT7vXasY+mha5QvWwwh9BGJdo3o16cdDnoKwp/dZ7/PQxr37EXraiUzjyCIVltcCF6e63gosaH3sKG4mOdQ9/IpKWwxHBEbgvfaBSzcdpAkbSt0dK2o2LAl/ft1pqprIYx031MvBrwJMr/M3kBft2Jf0JLJdGSQS9JJSUxGx8wCUxOjV0IWa2ES42OJS05Tx1vMLG2wtrLEUFcHQSUjLTGeqJgkZGIsw9IKaxsbTAz00VYkcny1B0ceJdFu/J80KGyJPDmGc3s2setiKG6t21K7lCN6BkZY2NljZSrOmbmujLjneO/cw/kwS/oNbE8ZJ+vPU7oc2SSa4TJS4uOIjk1E28iCfAXsMdFVkRwfT3xCEhkqAWNLa7XPnZEuRd/EDFNdgZTkVBRaWujo6KiBTiWTkSGXIwg6GJqaYKStej1GVxdDA/1sY8yxts526XkWyCyfOZtndrUZM2U81QrlfIYkyxclPTaI4xumsu96GHV7TqRdw5rYmnxa+fvbgQ4l0rRkYqKikWgbYV+gACbICLx5jo0HH+Jarz7tG1XEQl8XbfEjUklJToghKCyVoqWKY5plrajkGeraouA0Q0oVzf+WqyPWmqTHBHPu0DLWpJRl+k+tKFnA/pO65r9Js1jwlp6aSHSaAUUcstW0SCUkxMcRn5yOlq42Zlb5sbMyR1dLhUySSnxsDElpMgR9Y2xtbbE2M0Y0ABOe3Wadx2ZCnN2ZM6QBZtqZNV8ZqUnExMYikakQfR4z6/zYWJiiTArj4pGVbIqyZ0jHLlQpnF8dYxLP5kX5XmHlRi+0K7gztkctjHOqylZKCLh3j8WeQUyZ1QF7k4+DkkiXND2F6JhY0jOU6BiaYGllhaWZEbriRvuBb0KaEMGpzX+xwOs23eZs/ELFeNkne6MOIbspmnl2QqU2VcXeJW//XSxsyzpboZ3590ylVxHne55lq06Q7tqYCQNrIXvhz661HlxOzU/fAX2oW6qg+srUV42UxHmUMoJu/8P+fT7Y1mhNmybVsTL6utWg6vWpxMMhmWa4+N+rNYv//Gape9b6PmOfzRHyxDR/2O2TLJs5gYdGZdTHCpqUyJ/jcyKtstQELh3awNajFynWsBs92rWgoLoQL8fHs+T1si+wViZgvGHpilXT6sYb2too0pO47rWCYwHpFCpegTLlKlHGuQgW6gN4mXqiVAro6L6WWaaro0IpaKlT02/pjzomeJftHisRStTCUduIyl3b4/KeuEEuV6KmIbOlwruLfylrQVzOG7r8yh1THxLSRkukM2tChSSey3u3c+R6FM1HjqJOEcvXcRCVMrOFj6j7op4ICuKeP2LP6lUkWbviYu1IxXYtcLUxQ5ocweWDuzh2K552o/7AzeljB1mzJlfJSUmMxe9ZMqUrFsNYN3f9dzPXqVLr7kerzLO+1eSIJ+z66zc2Xouh/7Ld9K3+Rd2l3Iru08eJ1Ye3d+9k74UnlHVvhG7YQ/Z6nydez4kOXX6iY5Nq2Jq9rn8RUTgpPIDj3l74qhxo37o5ZdWl8bn9Uj6dxrz1hEBi4F02LJ7F6QQLBo6dRtuyjjmQKCBPS+TG6QMs23eKfBWbMahzW1zzW7xda/LRtwjIk6Pwj0zGxMYRZ5sPH/MXLdvHl4+y+5ofOgXK8VOjGhQvYP3eYx+54q2gJCX6OWd3/U2ATBtHt+a0/rGU2qzPKz9RL+ODHrHn72M8Ny7Gr92a4yyWVLxPLcVOc3EvuLB3L35xEgrUaEmLGmUw1Vbgf+U4O49fxKJ2N4Y0KZ9La03cxFWo1MD9eW5vjnxU34/ti+fUEWz3zWD4qu10rVg4x8dyH/jN8VX/ZoAKhVhJeGAvgUpzipcvjxlyVFp6mFnZ4ljQ/q3aFZVcyvN7V9QxnqJVq+NWqpA6Zff/BWJETqe9eMimZX+x7Sn0GjGJgXVKfBweZKk8POPFX56HiStak7G9OlGriP0nFd8pM5K5dWIHO59k0NC9O61cbT44p7hDyqUSUiUZaOkaYGr8cTM8Z+0R1CljaVoaEoUKQxMzjPQ/v0I55/k+Y4S6ojqD4Ic3OHM7CMfKdWlUscgH+u6I6xFdljQy5Er0jU0xNtBTn8c7d/Qot6WF6d2lLvZvJjI+g6Qv+ohKTuyTmyz+fRLeEheWb/2LOt/HKewsNoj9aFMTSZQoMTAxx+RlXwsxnpHNlFOXaicnka7SxsTM7J1s0BdlbB59mSLhOdvXLWH++Qg6DRzDxNaVP3zTo0JC8KWTLF2ygwDbcgwc3p0GpRw/nEnKVpovNglLig7l6rnjrDx4nsI12zD+18445tAm4n1HCv4tO7/GO/8tTW8+L9KnlEtJTk4FPUMszE0/et4q+3pECzApIRGViTXW4mnzvLRzKqSEPviHsWPmc8e2LnuX/0Zpu5yLN/OIJfMSaDL9/XeaWGfTgld+cZavnJfk8CUV9mPvEiQxHPNcw5QdN6j8yxAW9W+C8fsYoW40dIHN8+ZyOsKOdkOG07ZWcUw+Yvmp2zZkSEhNSVZXkT554s/d29e5cOkyL2wqMGHydPrWETvj/X/kfM4SzozTZZb7vxWny/nRrGLUzHhPngIYMZImTcPvijeDZ69Hy60b28Z0xsEsW3nFe9aYt0AmN0LQjMnkgFLCg2NbmbdoB0Kt7syb2AcH/WwfvaAiIegKu9f8xZLNp0m1KEq5sqWxyqFdqZh6VcrkSCTpJCfEEx4RQURMLBKlGQ16/c786b9Tzu6NM2Iamfy/4IA8LYGb3huZvN6Lcr/8yeQuDbHIRetbDch8r+ohqIi8dxqPhQu4a1yJKTOnUsUu266iTMfv0jE8N23n9otklFo66HwkPZmdFS93ZPVNBYIcbWtXWnfpQ9+2bhh/5kHK75Xd/+/pVh/1CeXY2lmsOBVM5wlz6VmvAka6OVuzGpD5brVHICPiMRtWLmaDr8C4STP5qUK2NLagJCMthcTEFGRi6v1f/QTQNcDC3BIzE8M8Z8r/q6VpHs6ZA4KChOcPWTtlDjtD7Ji19A+ali2Uq2yhBmRyZm/eHSGJ5vjmNYz3vEXz0VOY0qEiX6ftdN5lgYayb8MBQZ5ByP1z/Dl3FWGFmrJ81C+UcbDIVUZXAzLfRkZfZxaVnIDT25gxwwN5g0HMG9cLR6MPF2GJBYwyhYC2jh66uUz5ZwYwxZPzCgS01TcGaK6p/TrizLNvVZ9+T+bO8S3M23iQEp3/YFj7huQzyV0Teg3I5FnJ5oYwgdSgmyybPYODqUWYOXMqjYtm76D2+j2pz+9zOTABO5eylC9s/e692e8EZVRkpKcQGxLE42dR6NoX4cdKxdRHRTS//0ccEAsHY5+zf90yPK+nMGjCeFpVdsn1fVIakPnOdUU8nHhq/XzG7biO+5hZjGrjhsl7gnGiRRL35CrHAxIpVKoatZ1tcgYZsfdKeBDXjnix0ycIuzrtmdy/Lpaau7C/c635NPIF8Z4z30ssWrGKsHy1mDKsDyXtTHN91YsGZD6N33lvtKAi5q4Xk6bN43nRDswc9SuVHbI1FVdKiQh6il9AOObOJXB1dsRUW4VcoVTXJb3vp62to+5BIp4lyoh6wrotFwjSK8G0YbWw0IBM3tODr0WReN4tLZ6L+z1Z7nWROj2H069ZbczebNifw9wakPlawvmG71WlRrJ//QJWnnlBx4Gj6dmk8lvWTHKIH3duXefWJV91r5sG7ZugE/qQK3f9iU+Xvpsp0tbCslApqlYqj0s+c1TxgazdfB5/lQvThtXUgMw3lO1/PZVYvhD37Babli/ksqIoI/4YSa3CNp+UXdSAzH8txS8xv6Ai3v8i8+eswD//j4wa2osfC1llukOCkoiAAEKf+3Hc+wIKhzL0G/gThvGhPAkOJ00qf8fsFU8em9gVophzYfJZGKNKyAIZpQZkvoS4vqd3KMWukIe2MGf7Gap1G8Yo9/qYi32HPmERGpD5BGbl5aGCPI2Le9bg4X2Zqu1/pWerBtiKjaNFdydDStjlLSw88ZCCdXowrEFpZIlxmVW8MuW7CqOljbGFDQUL5MPC1AhlfCDrNJZMXhb/V6JNRczjf1g1Zxp3LJsx8c/BVMxn+sn3c2lA5iuJ55u/VhBIjXzCtvnzOR+Zj5+H/0rz6oXR0xLvwk7k0NI5XI8WKF2uNi6OtpiaQ4B/AAkSxTspaTFVbeFQjEoVylAknwVCQiDrNp3FV1mEqcPq5ngs4ZuvXTPhV+GAIimSY1sXsvREAAOnLaVNhULqjpSfYsWIhGlA5quI5795qaCQEnz9FIvX7UdRvDbD+3SghL05WqoUzm9Yy6Hj5zCq14F2rVpSrqAZMpn81YHU7BRr6ehhqKdNfKgfJ/7eyU7v07xI1af+Tz3p/nMnqhSx+m8WqZn123BAnsrjk38zYZYnRUfNYVqbahh/QrD3TSI1IPNtRPZtZsm6rP3a6UPs/ucBJep34OeG1bEx0kaamkxScipahmZYmJuhn5tmT+ru/zIk6elIpFLExvj6RiaYGBtjkP1Wy2+zQs0s34IDgoLIe1dYOno2Aa0G4DGgJXb/oq+NBmS+hdC+4RxiS0lpaiJRkTEojKxwyGeDkRoQXl9rqqnY/YYC+R6nEu+iT4jCzz8C+7KlcTR745qhz1iPBmQ+g2l5/ZGXfVvVvZaz98rN68Rr6MsDHMhs5fmyB/O/7WujAZk8IFINCRoO/C9zQAMy/8vS1axNw4E8wAENyOQBIWhI0HDgf5kDGpD5X5auZm0aDuQBDmhAJg8IQUOChgP/yxz4Px2ZXX8GPsJ3AAAAAElFTkSuQmCC"/>
          <p:cNvSpPr>
            <a:spLocks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656877"/>
            <a:ext cx="6640077" cy="4509051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0" y="179427"/>
            <a:ext cx="1725780" cy="5215663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1" y="20096"/>
            <a:ext cx="9114164" cy="15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896519" y="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9114166" y="5304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274" y="10160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0" y="-21401"/>
            <a:ext cx="9144000" cy="468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-13709" y="6845301"/>
            <a:ext cx="9157709" cy="859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 flipV="1">
            <a:off x="6751876" y="26701"/>
            <a:ext cx="106744" cy="603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 flipV="1">
            <a:off x="45569" y="179427"/>
            <a:ext cx="76278" cy="631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127849" y="5917915"/>
            <a:ext cx="4864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Факторизация дерева разбора</a:t>
            </a:r>
            <a:endParaRPr lang="en-US" sz="2800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6994307" y="5764026"/>
            <a:ext cx="205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Факторизация</a:t>
            </a:r>
          </a:p>
          <a:p>
            <a:pPr algn="ctr"/>
            <a:r>
              <a:rPr lang="ru-RU" sz="2400" dirty="0"/>
              <a:t>байт-кода</a:t>
            </a:r>
            <a:endParaRPr lang="en-US" sz="2400" dirty="0"/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-13710" y="5594767"/>
            <a:ext cx="9127875" cy="4778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/>
          </p:cNvSpPr>
          <p:nvPr/>
        </p:nvSpPr>
        <p:spPr>
          <a:xfrm flipV="1">
            <a:off x="6924371" y="146870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 flipV="1">
            <a:off x="8835959" y="128051"/>
            <a:ext cx="243045" cy="5366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120326" y="172495"/>
            <a:ext cx="6669449" cy="517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1"/>
          <p:cNvCxnSpPr>
            <a:cxnSpLocks/>
          </p:cNvCxnSpPr>
          <p:nvPr/>
        </p:nvCxnSpPr>
        <p:spPr>
          <a:xfrm>
            <a:off x="6863918" y="-21401"/>
            <a:ext cx="0" cy="6858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36509"/>
            <a:ext cx="7670800" cy="827311"/>
          </a:xfrm>
        </p:spPr>
        <p:txBody>
          <a:bodyPr>
            <a:normAutofit/>
          </a:bodyPr>
          <a:lstStyle/>
          <a:p>
            <a:r>
              <a:rPr lang="ru-RU" dirty="0"/>
              <a:t>Анализ задачи: обнаружение аномалий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1" y="2328176"/>
            <a:ext cx="6685280" cy="452982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Существующие техники:</a:t>
            </a:r>
          </a:p>
          <a:p>
            <a:pPr lvl="1"/>
            <a:r>
              <a:rPr lang="en-US" dirty="0"/>
              <a:t>OC SVM</a:t>
            </a:r>
            <a:r>
              <a:rPr lang="ru-RU" dirty="0"/>
              <a:t>,</a:t>
            </a:r>
            <a:endParaRPr lang="en-US" dirty="0"/>
          </a:p>
          <a:p>
            <a:pPr lvl="1"/>
            <a:r>
              <a:rPr lang="en-US" dirty="0"/>
              <a:t>local outlier factor</a:t>
            </a:r>
            <a:r>
              <a:rPr lang="ru-RU" dirty="0"/>
              <a:t> (</a:t>
            </a:r>
            <a:r>
              <a:rPr lang="en-US" dirty="0"/>
              <a:t>k-</a:t>
            </a:r>
            <a:r>
              <a:rPr lang="ru-RU" dirty="0"/>
              <a:t>ближайших соседей),</a:t>
            </a:r>
            <a:endParaRPr lang="en-US" dirty="0"/>
          </a:p>
          <a:p>
            <a:pPr lvl="1"/>
            <a:r>
              <a:rPr lang="ru-RU" dirty="0"/>
              <a:t>изолирующий лес,</a:t>
            </a:r>
            <a:endParaRPr lang="en-US" dirty="0"/>
          </a:p>
          <a:p>
            <a:pPr lvl="1"/>
            <a:r>
              <a:rPr lang="en-US" dirty="0"/>
              <a:t>elliptic envelope</a:t>
            </a:r>
            <a:r>
              <a:rPr lang="ru-RU" dirty="0"/>
              <a:t> (статистические методы),</a:t>
            </a:r>
            <a:endParaRPr lang="en-US" dirty="0"/>
          </a:p>
          <a:p>
            <a:pPr lvl="1"/>
            <a:r>
              <a:rPr lang="ru-RU" dirty="0" err="1"/>
              <a:t>автоэнкодеры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Будем пробовать использовать все перечисленные методы с последующим сравнением результатом</a:t>
            </a:r>
          </a:p>
          <a:p>
            <a:endParaRPr lang="ru-RU" dirty="0"/>
          </a:p>
          <a:p>
            <a:r>
              <a:rPr lang="ru-RU" dirty="0"/>
              <a:t>Предположительно, часть методов использовать не удастся из-за очень большого числа признаков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414407" y="79023"/>
            <a:ext cx="4656032" cy="612643"/>
          </a:xfrm>
        </p:spPr>
        <p:txBody>
          <a:bodyPr/>
          <a:lstStyle/>
          <a:p>
            <a:r>
              <a:rPr lang="ru-RU" dirty="0"/>
              <a:t>Обнаружение проблем производительности в программах на языке программирования </a:t>
            </a:r>
            <a:r>
              <a:rPr lang="ru-RU" dirty="0" err="1"/>
              <a:t>Kotlin</a:t>
            </a:r>
            <a:r>
              <a:rPr lang="ru-RU" dirty="0"/>
              <a:t> с использованием статического анализа кода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5581" y="55868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9</a:t>
            </a:r>
            <a:r>
              <a:rPr lang="en-US" sz="2400" dirty="0">
                <a:solidFill>
                  <a:schemeClr val="bg1"/>
                </a:solidFill>
              </a:rPr>
              <a:t>/2</a:t>
            </a:r>
            <a:r>
              <a:rPr lang="en-GB" sz="2400" dirty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373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18332</TotalTime>
  <Words>1952</Words>
  <Application>Microsoft Macintosh PowerPoint</Application>
  <PresentationFormat>On-screen Show (4:3)</PresentationFormat>
  <Paragraphs>452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Mangal</vt:lpstr>
      <vt:lpstr>Verdana</vt:lpstr>
      <vt:lpstr>Cover</vt:lpstr>
      <vt:lpstr>1_Cover</vt:lpstr>
      <vt:lpstr>Обнаружение проблем производительности в программах на языке программирования Kotlin с использованием статического анализа кода</vt:lpstr>
      <vt:lpstr>Предметная область</vt:lpstr>
      <vt:lpstr>Постановка задачи</vt:lpstr>
      <vt:lpstr>Существующие решения</vt:lpstr>
      <vt:lpstr>Цели исследования</vt:lpstr>
      <vt:lpstr>Научная новизна</vt:lpstr>
      <vt:lpstr>Анализ задачи: факторизация кода</vt:lpstr>
      <vt:lpstr>PowerPoint Presentation</vt:lpstr>
      <vt:lpstr>Анализ задачи: обнаружение аномалий</vt:lpstr>
      <vt:lpstr>Разработка решения</vt:lpstr>
      <vt:lpstr>Эксперимент: сбор данных</vt:lpstr>
      <vt:lpstr>Эксперимент: факторизация кода</vt:lpstr>
      <vt:lpstr>Эксперимент: поиск аномалий</vt:lpstr>
      <vt:lpstr>Эксперимент: поиск аномалий</vt:lpstr>
      <vt:lpstr>Сравнение результатов</vt:lpstr>
      <vt:lpstr>Классификация аномалий</vt:lpstr>
      <vt:lpstr>Сбор экспертных оценок</vt:lpstr>
      <vt:lpstr>PowerPoint Presentation</vt:lpstr>
      <vt:lpstr>PowerPoint Presentation</vt:lpstr>
      <vt:lpstr>Выводы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Microsoft Office User</cp:lastModifiedBy>
  <cp:revision>839</cp:revision>
  <cp:lastPrinted>2018-05-24T08:43:33Z</cp:lastPrinted>
  <dcterms:created xsi:type="dcterms:W3CDTF">2014-06-27T12:30:22Z</dcterms:created>
  <dcterms:modified xsi:type="dcterms:W3CDTF">2018-06-03T09:47:54Z</dcterms:modified>
</cp:coreProperties>
</file>